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256" r:id="rId5"/>
    <p:sldId id="257" r:id="rId6"/>
    <p:sldId id="258" r:id="rId7"/>
    <p:sldId id="477" r:id="rId8"/>
    <p:sldId id="479" r:id="rId9"/>
    <p:sldId id="480" r:id="rId10"/>
    <p:sldId id="481" r:id="rId11"/>
    <p:sldId id="304" r:id="rId12"/>
    <p:sldId id="305" r:id="rId13"/>
    <p:sldId id="482" r:id="rId14"/>
    <p:sldId id="306" r:id="rId15"/>
    <p:sldId id="309" r:id="rId16"/>
    <p:sldId id="310" r:id="rId17"/>
    <p:sldId id="311" r:id="rId18"/>
    <p:sldId id="312" r:id="rId19"/>
    <p:sldId id="307" r:id="rId20"/>
    <p:sldId id="308" r:id="rId21"/>
    <p:sldId id="483" r:id="rId22"/>
    <p:sldId id="484" r:id="rId23"/>
    <p:sldId id="485" r:id="rId24"/>
    <p:sldId id="489" r:id="rId25"/>
    <p:sldId id="486" r:id="rId26"/>
    <p:sldId id="490" r:id="rId27"/>
    <p:sldId id="496" r:id="rId28"/>
    <p:sldId id="495" r:id="rId29"/>
    <p:sldId id="491" r:id="rId30"/>
    <p:sldId id="492" r:id="rId31"/>
    <p:sldId id="498" r:id="rId32"/>
    <p:sldId id="497" r:id="rId33"/>
    <p:sldId id="493" r:id="rId34"/>
    <p:sldId id="494" r:id="rId35"/>
    <p:sldId id="487" r:id="rId36"/>
    <p:sldId id="499" r:id="rId37"/>
  </p:sldIdLst>
  <p:sldSz cx="12192000" cy="6858000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049"/>
    <a:srgbClr val="002757"/>
    <a:srgbClr val="FF3333"/>
    <a:srgbClr val="E7E6E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1" autoAdjust="0"/>
    <p:restoredTop sz="87829" autoAdjust="0"/>
  </p:normalViewPr>
  <p:slideViewPr>
    <p:cSldViewPr snapToGrid="0">
      <p:cViewPr varScale="1">
        <p:scale>
          <a:sx n="100" d="100"/>
          <a:sy n="100" d="100"/>
        </p:scale>
        <p:origin x="1008" y="84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0" d="100"/>
          <a:sy n="60" d="100"/>
        </p:scale>
        <p:origin x="2419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er Philippaerts" userId="35040aa7c69befd9" providerId="LiveId" clId="{3735B7E5-A0E6-47D7-B683-EF6EAEA5917E}"/>
  </pc:docChgLst>
  <pc:docChgLst>
    <pc:chgData name="Tiebe Van Nieuwenhove" userId="aabd25ed-f51d-4850-adab-172143a1b303" providerId="ADAL" clId="{F2056E9C-029C-4C9D-AB4E-30E6DDCD7F3E}"/>
    <pc:docChg chg="modSld">
      <pc:chgData name="Tiebe Van Nieuwenhove" userId="aabd25ed-f51d-4850-adab-172143a1b303" providerId="ADAL" clId="{F2056E9C-029C-4C9D-AB4E-30E6DDCD7F3E}" dt="2019-11-27T07:49:55.320" v="3" actId="1036"/>
      <pc:docMkLst>
        <pc:docMk/>
      </pc:docMkLst>
      <pc:sldChg chg="modSp">
        <pc:chgData name="Tiebe Van Nieuwenhove" userId="aabd25ed-f51d-4850-adab-172143a1b303" providerId="ADAL" clId="{F2056E9C-029C-4C9D-AB4E-30E6DDCD7F3E}" dt="2019-11-27T07:49:55.320" v="3" actId="1036"/>
        <pc:sldMkLst>
          <pc:docMk/>
          <pc:sldMk cId="751905954" sldId="305"/>
        </pc:sldMkLst>
        <pc:picChg chg="mod">
          <ac:chgData name="Tiebe Van Nieuwenhove" userId="aabd25ed-f51d-4850-adab-172143a1b303" providerId="ADAL" clId="{F2056E9C-029C-4C9D-AB4E-30E6DDCD7F3E}" dt="2019-11-27T07:49:55.320" v="3" actId="1036"/>
          <ac:picMkLst>
            <pc:docMk/>
            <pc:sldMk cId="751905954" sldId="305"/>
            <ac:picMk id="7" creationId="{94A7827C-2F69-4679-B535-1DAA5C206792}"/>
          </ac:picMkLst>
        </pc:picChg>
      </pc:sldChg>
    </pc:docChg>
  </pc:docChgLst>
  <pc:docChgLst>
    <pc:chgData name="Pieter Philippaerts" userId="35040aa7c69befd9" providerId="LiveId" clId="{57CBA745-09C3-4BBA-AC3F-A302F9C7DC24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808EA-3169-4856-A915-046643512B93}" type="datetimeFigureOut">
              <a:rPr lang="nl-BE" smtClean="0"/>
              <a:t>27/11/2019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DC771-F508-4642-8F0F-368FDA2A49F1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765257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27/11/2019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Intel Physical Address Extensions </a:t>
            </a:r>
            <a:r>
              <a:rPr lang="en-US" dirty="0" err="1"/>
              <a:t>voegt</a:t>
            </a:r>
            <a:r>
              <a:rPr lang="en-US" dirty="0"/>
              <a:t> </a:t>
            </a:r>
            <a:r>
              <a:rPr lang="en-US" dirty="0" err="1"/>
              <a:t>naast</a:t>
            </a:r>
            <a:r>
              <a:rPr lang="en-US" dirty="0"/>
              <a:t> de page tables </a:t>
            </a:r>
            <a:r>
              <a:rPr lang="en-US" dirty="0" err="1"/>
              <a:t>en</a:t>
            </a:r>
            <a:r>
              <a:rPr lang="en-US" dirty="0"/>
              <a:t> page directory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page directory pointer table toe. Het is </a:t>
            </a:r>
            <a:r>
              <a:rPr lang="en-US" dirty="0" err="1"/>
              <a:t>dus</a:t>
            </a:r>
            <a:r>
              <a:rPr lang="en-US" dirty="0"/>
              <a:t> in </a:t>
            </a:r>
            <a:r>
              <a:rPr lang="en-US" dirty="0" err="1"/>
              <a:t>feite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three-level page table (met </a:t>
            </a:r>
            <a:r>
              <a:rPr lang="en-US" dirty="0" err="1"/>
              <a:t>segmentatie</a:t>
            </a:r>
            <a:r>
              <a:rPr lang="en-US" dirty="0"/>
              <a:t>). Zo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32-bit processor </a:t>
            </a:r>
            <a:r>
              <a:rPr lang="en-US" dirty="0" err="1"/>
              <a:t>toch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dan 4GB </a:t>
            </a:r>
            <a:r>
              <a:rPr lang="en-US" dirty="0" err="1"/>
              <a:t>geheugen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30038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5048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50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37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65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  <p:sp>
        <p:nvSpPr>
          <p:cNvPr id="6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480175"/>
            <a:ext cx="2133600" cy="365125"/>
          </a:xfrm>
          <a:prstGeom prst="rect">
            <a:avLst/>
          </a:prstGeom>
        </p:spPr>
        <p:txBody>
          <a:bodyPr/>
          <a:lstStyle/>
          <a:p>
            <a:fld id="{85728152-F63C-4B30-A024-0B85297DDA4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6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80" r:id="rId8"/>
    <p:sldLayoutId id="2147483660" r:id="rId9"/>
    <p:sldLayoutId id="2147483661" r:id="rId10"/>
    <p:sldLayoutId id="2147483681" r:id="rId11"/>
    <p:sldLayoutId id="2147483682" r:id="rId12"/>
    <p:sldLayoutId id="2147483662" r:id="rId13"/>
    <p:sldLayoutId id="2147483663" r:id="rId14"/>
    <p:sldLayoutId id="2147483683" r:id="rId15"/>
    <p:sldLayoutId id="2147483684" r:id="rId16"/>
    <p:sldLayoutId id="2147483664" r:id="rId17"/>
    <p:sldLayoutId id="2147483667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344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H6: </a:t>
            </a:r>
            <a:r>
              <a:rPr lang="en-US" altLang="en-US" sz="4800" u="sng" dirty="0" err="1"/>
              <a:t>Geheugenbeheer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>
                <a:solidFill>
                  <a:srgbClr val="E00049"/>
                </a:solidFill>
              </a:rPr>
              <a:t>Paginatie</a:t>
            </a:r>
            <a:endParaRPr lang="nl-NL" altLang="en-US" sz="3400" dirty="0">
              <a:solidFill>
                <a:srgbClr val="E00049"/>
              </a:solidFill>
            </a:endParaRP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 en </a:t>
            </a: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Virtueel geheugen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3739220505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53110BE-406F-44B1-95EB-01D492809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Paginatie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F78994-E125-42CE-9849-32E5F28E7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programma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opgedeeld</a:t>
            </a:r>
            <a:r>
              <a:rPr lang="en-US" dirty="0"/>
              <a:t> in </a:t>
            </a:r>
            <a:r>
              <a:rPr lang="en-US" dirty="0" err="1">
                <a:solidFill>
                  <a:srgbClr val="E00049"/>
                </a:solidFill>
              </a:rPr>
              <a:t>pagina’s</a:t>
            </a:r>
            <a:endParaRPr lang="en-US" dirty="0">
              <a:solidFill>
                <a:srgbClr val="E00049"/>
              </a:solidFill>
            </a:endParaRPr>
          </a:p>
          <a:p>
            <a:pPr lvl="1"/>
            <a:r>
              <a:rPr lang="en-US" dirty="0" err="1"/>
              <a:t>Altijd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bepaalde</a:t>
            </a:r>
            <a:r>
              <a:rPr lang="en-US" dirty="0"/>
              <a:t> </a:t>
            </a:r>
            <a:r>
              <a:rPr lang="en-US" dirty="0" err="1"/>
              <a:t>grootte</a:t>
            </a:r>
            <a:r>
              <a:rPr lang="en-US" dirty="0"/>
              <a:t>, </a:t>
            </a:r>
            <a:r>
              <a:rPr lang="en-US" dirty="0" err="1"/>
              <a:t>bijv</a:t>
            </a:r>
            <a:r>
              <a:rPr lang="en-US" dirty="0"/>
              <a:t>. 4KB</a:t>
            </a:r>
          </a:p>
          <a:p>
            <a:pPr lvl="1"/>
            <a:endParaRPr lang="en-US" dirty="0"/>
          </a:p>
          <a:p>
            <a:r>
              <a:rPr lang="en-US" dirty="0"/>
              <a:t>Het </a:t>
            </a:r>
            <a:r>
              <a:rPr lang="en-US" dirty="0" err="1"/>
              <a:t>werkgeheugen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opgedeeld</a:t>
            </a:r>
            <a:r>
              <a:rPr lang="en-US" dirty="0"/>
              <a:t> in </a:t>
            </a:r>
            <a:r>
              <a:rPr lang="en-US" dirty="0">
                <a:solidFill>
                  <a:srgbClr val="E00049"/>
                </a:solidFill>
              </a:rPr>
              <a:t>frames</a:t>
            </a:r>
          </a:p>
          <a:p>
            <a:pPr lvl="1"/>
            <a:r>
              <a:rPr lang="en-US" dirty="0"/>
              <a:t>Even </a:t>
            </a:r>
            <a:r>
              <a:rPr lang="en-US" dirty="0" err="1"/>
              <a:t>groot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pagina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kunnen</a:t>
            </a:r>
            <a:r>
              <a:rPr lang="en-US" dirty="0"/>
              <a:t> in het </a:t>
            </a:r>
            <a:r>
              <a:rPr lang="en-US" dirty="0" err="1"/>
              <a:t>werkgeheugen</a:t>
            </a:r>
            <a:r>
              <a:rPr lang="en-US" dirty="0"/>
              <a:t> </a:t>
            </a:r>
            <a:r>
              <a:rPr lang="en-US" dirty="0" err="1"/>
              <a:t>geladen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in </a:t>
            </a:r>
            <a:r>
              <a:rPr lang="en-US" dirty="0" err="1"/>
              <a:t>vrije</a:t>
            </a:r>
            <a:r>
              <a:rPr lang="en-US" dirty="0"/>
              <a:t> frames</a:t>
            </a:r>
          </a:p>
          <a:p>
            <a:pPr lvl="1"/>
            <a:r>
              <a:rPr lang="en-US" dirty="0" err="1"/>
              <a:t>Eender</a:t>
            </a:r>
            <a:r>
              <a:rPr lang="en-US" dirty="0"/>
              <a:t>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ingeladen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in </a:t>
            </a:r>
            <a:r>
              <a:rPr lang="en-US" dirty="0" err="1"/>
              <a:t>eender</a:t>
            </a:r>
            <a:r>
              <a:rPr lang="en-US" dirty="0"/>
              <a:t> </a:t>
            </a:r>
            <a:r>
              <a:rPr lang="en-US" dirty="0" err="1"/>
              <a:t>welk</a:t>
            </a:r>
            <a:r>
              <a:rPr lang="en-US" dirty="0"/>
              <a:t> frame</a:t>
            </a:r>
          </a:p>
        </p:txBody>
      </p:sp>
    </p:spTree>
    <p:extLst>
      <p:ext uri="{BB962C8B-B14F-4D97-AF65-F5344CB8AC3E}">
        <p14:creationId xmlns:p14="http://schemas.microsoft.com/office/powerpoint/2010/main" val="227481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E404-788E-4FE1-8CC7-45CB16B4C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69166-E5E1-48BD-B532-779E3F109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8861" y="1825625"/>
            <a:ext cx="5532552" cy="4242154"/>
          </a:xfrm>
        </p:spPr>
        <p:txBody>
          <a:bodyPr/>
          <a:lstStyle/>
          <a:p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zit in </a:t>
            </a:r>
            <a:r>
              <a:rPr lang="en-US" dirty="0" err="1"/>
              <a:t>welk</a:t>
            </a:r>
            <a:r>
              <a:rPr lang="en-US" dirty="0"/>
              <a:t> frame?</a:t>
            </a:r>
          </a:p>
          <a:p>
            <a:pPr lvl="1"/>
            <a:r>
              <a:rPr lang="en-US" dirty="0"/>
              <a:t>De </a:t>
            </a:r>
            <a:r>
              <a:rPr lang="en-US" dirty="0">
                <a:solidFill>
                  <a:srgbClr val="E00049"/>
                </a:solidFill>
              </a:rPr>
              <a:t>page table</a:t>
            </a:r>
            <a:r>
              <a:rPr lang="en-US" dirty="0"/>
              <a:t> </a:t>
            </a:r>
            <a:r>
              <a:rPr lang="en-US" dirty="0" err="1"/>
              <a:t>houdt</a:t>
            </a:r>
            <a:r>
              <a:rPr lang="en-US" dirty="0"/>
              <a:t> </a:t>
            </a:r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bij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3333"/>
                </a:solidFill>
              </a:rPr>
              <a:t>Elk </a:t>
            </a:r>
            <a:r>
              <a:rPr lang="en-US" dirty="0" err="1">
                <a:solidFill>
                  <a:srgbClr val="FF3333"/>
                </a:solidFill>
              </a:rPr>
              <a:t>proces</a:t>
            </a:r>
            <a:r>
              <a:rPr lang="en-US" dirty="0">
                <a:solidFill>
                  <a:srgbClr val="FF3333"/>
                </a:solidFill>
              </a:rPr>
              <a:t> </a:t>
            </a:r>
            <a:r>
              <a:rPr lang="en-US" dirty="0" err="1">
                <a:solidFill>
                  <a:srgbClr val="FF3333"/>
                </a:solidFill>
              </a:rPr>
              <a:t>heeft</a:t>
            </a:r>
            <a:r>
              <a:rPr lang="en-US" dirty="0">
                <a:solidFill>
                  <a:srgbClr val="FF3333"/>
                </a:solidFill>
              </a:rPr>
              <a:t> </a:t>
            </a:r>
            <a:r>
              <a:rPr lang="en-US" dirty="0" err="1">
                <a:solidFill>
                  <a:srgbClr val="FF3333"/>
                </a:solidFill>
              </a:rPr>
              <a:t>zijn</a:t>
            </a:r>
            <a:r>
              <a:rPr lang="en-US" dirty="0">
                <a:solidFill>
                  <a:srgbClr val="FF3333"/>
                </a:solidFill>
              </a:rPr>
              <a:t> eigen page table!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068181-B18E-459A-AFBF-0AF87CD859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693" y="2264522"/>
            <a:ext cx="4530417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753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D2717-96C3-4C69-A4A1-FABAD0406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Adresberekening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63D42C-733A-48BD-B98A-85470F8EC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56" y="2151434"/>
            <a:ext cx="9764488" cy="34961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18F7F9-EA00-431E-8A49-EE2CDE3DD54F}"/>
              </a:ext>
            </a:extLst>
          </p:cNvPr>
          <p:cNvSpPr txBox="1"/>
          <p:nvPr/>
        </p:nvSpPr>
        <p:spPr>
          <a:xfrm>
            <a:off x="985421" y="6027937"/>
            <a:ext cx="6072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32-bit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adres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20 bits page number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12 bits page offset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089752-B8E9-4B13-8A10-A0A75F97E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91" y="4309782"/>
            <a:ext cx="2986302" cy="2580498"/>
          </a:xfrm>
          <a:prstGeom prst="rect">
            <a:avLst/>
          </a:prstGeom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1F240533-6E8D-4D97-BEA3-0E7222BE1728}"/>
              </a:ext>
            </a:extLst>
          </p:cNvPr>
          <p:cNvSpPr/>
          <p:nvPr/>
        </p:nvSpPr>
        <p:spPr>
          <a:xfrm>
            <a:off x="8087557" y="2526439"/>
            <a:ext cx="3737554" cy="1576139"/>
          </a:xfrm>
          <a:prstGeom prst="wedgeEllipseCallout">
            <a:avLst>
              <a:gd name="adj1" fmla="val 31150"/>
              <a:gd name="adj2" fmla="val 5790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groot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de page table?</a:t>
            </a:r>
          </a:p>
        </p:txBody>
      </p:sp>
    </p:spTree>
    <p:extLst>
      <p:ext uri="{BB962C8B-B14F-4D97-AF65-F5344CB8AC3E}">
        <p14:creationId xmlns:p14="http://schemas.microsoft.com/office/powerpoint/2010/main" val="2544391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79974-9D40-41D9-9F95-BC9A7836F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Grootte</a:t>
            </a:r>
            <a:r>
              <a:rPr lang="en-US" dirty="0"/>
              <a:t>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99C15-1110-4443-9479-30C3E3C7C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32-bit </a:t>
            </a:r>
            <a:r>
              <a:rPr lang="en-US" dirty="0" err="1"/>
              <a:t>adressen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opgesplitst</a:t>
            </a:r>
            <a:r>
              <a:rPr lang="en-US" dirty="0"/>
              <a:t> in</a:t>
            </a:r>
          </a:p>
          <a:p>
            <a:pPr lvl="1"/>
            <a:r>
              <a:rPr lang="en-US" dirty="0"/>
              <a:t>20 bits </a:t>
            </a:r>
            <a:r>
              <a:rPr lang="en-US" dirty="0" err="1"/>
              <a:t>voor</a:t>
            </a:r>
            <a:r>
              <a:rPr lang="en-US" dirty="0"/>
              <a:t> het </a:t>
            </a:r>
            <a:r>
              <a:rPr lang="en-US" dirty="0">
                <a:solidFill>
                  <a:srgbClr val="0070C0"/>
                </a:solidFill>
              </a:rPr>
              <a:t>page number</a:t>
            </a:r>
          </a:p>
          <a:p>
            <a:pPr lvl="1"/>
            <a:r>
              <a:rPr lang="en-US" dirty="0"/>
              <a:t>12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offset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Hoeveel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? </a:t>
            </a:r>
            <a:r>
              <a:rPr lang="en-US" dirty="0">
                <a:solidFill>
                  <a:srgbClr val="E00049"/>
                </a:solidFill>
              </a:rPr>
              <a:t>2</a:t>
            </a:r>
            <a:r>
              <a:rPr lang="en-US" baseline="30000" dirty="0">
                <a:solidFill>
                  <a:srgbClr val="E00049"/>
                </a:solidFill>
              </a:rPr>
              <a:t>20</a:t>
            </a:r>
            <a:r>
              <a:rPr lang="en-US" dirty="0">
                <a:solidFill>
                  <a:srgbClr val="E00049"/>
                </a:solidFill>
              </a:rPr>
              <a:t> = 1048576</a:t>
            </a:r>
          </a:p>
          <a:p>
            <a:pPr lvl="1"/>
            <a:endParaRPr lang="en-US" dirty="0">
              <a:solidFill>
                <a:srgbClr val="E00049"/>
              </a:solidFill>
            </a:endParaRPr>
          </a:p>
          <a:p>
            <a:pPr lvl="1"/>
            <a:r>
              <a:rPr lang="en-US" dirty="0"/>
              <a:t>Hoe </a:t>
            </a:r>
            <a:r>
              <a:rPr lang="en-US" dirty="0" err="1"/>
              <a:t>groot</a:t>
            </a:r>
            <a:r>
              <a:rPr lang="en-US" dirty="0"/>
              <a:t> is de page table?</a:t>
            </a:r>
          </a:p>
          <a:p>
            <a:pPr lvl="2"/>
            <a:r>
              <a:rPr lang="en-US" dirty="0"/>
              <a:t>2</a:t>
            </a:r>
            <a:r>
              <a:rPr lang="en-US" baseline="30000" dirty="0"/>
              <a:t>20 </a:t>
            </a:r>
            <a:r>
              <a:rPr lang="en-US" dirty="0"/>
              <a:t>entries van elk 4 bytes = </a:t>
            </a:r>
            <a:r>
              <a:rPr lang="en-US" dirty="0">
                <a:solidFill>
                  <a:srgbClr val="E00049"/>
                </a:solidFill>
              </a:rPr>
              <a:t>4MB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A18C28-E6F2-4A11-80DF-1B5287D276F7}"/>
              </a:ext>
            </a:extLst>
          </p:cNvPr>
          <p:cNvSpPr/>
          <p:nvPr/>
        </p:nvSpPr>
        <p:spPr>
          <a:xfrm>
            <a:off x="2988815" y="5410831"/>
            <a:ext cx="6214369" cy="65694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Elk process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gebruikt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dus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minstens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4MB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aan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</a:rPr>
              <a:t>geheugen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31620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1278-E321-4467-AF9B-088F3D78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Two-level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91D21-72C2-44A0-87D5-F30995CA9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Efficiënter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? </a:t>
            </a:r>
            <a:r>
              <a:rPr lang="en-US" dirty="0">
                <a:solidFill>
                  <a:srgbClr val="E00049"/>
                </a:solidFill>
              </a:rPr>
              <a:t>Two-level page table.</a:t>
            </a:r>
          </a:p>
          <a:p>
            <a:pPr lvl="1"/>
            <a:r>
              <a:rPr lang="en-US" dirty="0" err="1"/>
              <a:t>Naast</a:t>
            </a:r>
            <a:r>
              <a:rPr lang="en-US" dirty="0"/>
              <a:t> de page table,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page directory </a:t>
            </a:r>
            <a:r>
              <a:rPr lang="en-US" dirty="0" err="1"/>
              <a:t>gebruiken</a:t>
            </a:r>
            <a:endParaRPr lang="en-US" dirty="0"/>
          </a:p>
          <a:p>
            <a:pPr lvl="1"/>
            <a:r>
              <a:rPr lang="en-US" dirty="0" err="1"/>
              <a:t>Een</a:t>
            </a:r>
            <a:r>
              <a:rPr lang="en-US" dirty="0"/>
              <a:t> page directory is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lijst</a:t>
            </a:r>
            <a:r>
              <a:rPr lang="en-US" dirty="0"/>
              <a:t> die </a:t>
            </a:r>
            <a:r>
              <a:rPr lang="en-US" dirty="0" err="1"/>
              <a:t>verwijst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page tables</a:t>
            </a:r>
          </a:p>
          <a:p>
            <a:endParaRPr lang="en-US" dirty="0">
              <a:solidFill>
                <a:srgbClr val="E00049"/>
              </a:solidFill>
            </a:endParaRPr>
          </a:p>
          <a:p>
            <a:r>
              <a:rPr lang="en-US" dirty="0"/>
              <a:t>32-bit </a:t>
            </a:r>
            <a:r>
              <a:rPr lang="en-US" dirty="0" err="1"/>
              <a:t>adres</a:t>
            </a:r>
            <a:r>
              <a:rPr lang="en-US" dirty="0"/>
              <a:t> </a:t>
            </a:r>
            <a:r>
              <a:rPr lang="en-US" dirty="0" err="1"/>
              <a:t>opsplitsen</a:t>
            </a:r>
            <a:r>
              <a:rPr lang="en-US" dirty="0"/>
              <a:t> in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page directory index</a:t>
            </a:r>
            <a:r>
              <a:rPr lang="en-US" dirty="0"/>
              <a:t> (10 bits)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page number </a:t>
            </a:r>
            <a:r>
              <a:rPr lang="en-US" dirty="0"/>
              <a:t>(10 bits)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offset</a:t>
            </a:r>
            <a:r>
              <a:rPr lang="en-US" dirty="0"/>
              <a:t> (12 bits)</a:t>
            </a:r>
          </a:p>
        </p:txBody>
      </p:sp>
    </p:spTree>
    <p:extLst>
      <p:ext uri="{BB962C8B-B14F-4D97-AF65-F5344CB8AC3E}">
        <p14:creationId xmlns:p14="http://schemas.microsoft.com/office/powerpoint/2010/main" val="2864819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0517BF-6614-4967-AC16-F377A9812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Adresberekening</a:t>
            </a:r>
            <a:endParaRPr lang="en-US" dirty="0"/>
          </a:p>
        </p:txBody>
      </p:sp>
      <p:pic>
        <p:nvPicPr>
          <p:cNvPr id="7" name="Picture 6" descr="A picture containing sky, indoor, wall&#10;&#10;Description automatically generated">
            <a:extLst>
              <a:ext uri="{FF2B5EF4-FFF2-40B4-BE49-F238E27FC236}">
                <a16:creationId xmlns:a16="http://schemas.microsoft.com/office/drawing/2014/main" id="{E4AD5C4A-0E9A-46BC-B02B-DD8CB122CD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8899" y="1900237"/>
            <a:ext cx="6657975" cy="478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78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AE5C8B-7F8F-40AB-8B61-D8A0A733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Grootte</a:t>
            </a:r>
            <a:r>
              <a:rPr lang="en-US" dirty="0"/>
              <a:t> page table/directory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0D87AE6-4C88-4BCF-8413-3D8F9F5C0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Page table: 2</a:t>
            </a:r>
            <a:r>
              <a:rPr lang="en-US" baseline="30000" dirty="0"/>
              <a:t>10</a:t>
            </a:r>
            <a:r>
              <a:rPr lang="en-US" dirty="0"/>
              <a:t> entries van elk 4 bytes = </a:t>
            </a:r>
            <a:r>
              <a:rPr lang="en-US" dirty="0">
                <a:solidFill>
                  <a:srgbClr val="E00049"/>
                </a:solidFill>
              </a:rPr>
              <a:t>4KB</a:t>
            </a:r>
          </a:p>
          <a:p>
            <a:r>
              <a:rPr lang="en-US" dirty="0"/>
              <a:t>Page directory: 2</a:t>
            </a:r>
            <a:r>
              <a:rPr lang="en-US" baseline="30000" dirty="0"/>
              <a:t>10</a:t>
            </a:r>
            <a:r>
              <a:rPr lang="en-US" dirty="0"/>
              <a:t> entries van elk 4 bytes = </a:t>
            </a:r>
            <a:r>
              <a:rPr lang="en-US" dirty="0">
                <a:solidFill>
                  <a:srgbClr val="E00049"/>
                </a:solidFill>
              </a:rPr>
              <a:t>4KB</a:t>
            </a:r>
          </a:p>
          <a:p>
            <a:endParaRPr lang="en-US" dirty="0"/>
          </a:p>
          <a:p>
            <a:r>
              <a:rPr lang="en-US" dirty="0" err="1"/>
              <a:t>Totale</a:t>
            </a:r>
            <a:r>
              <a:rPr lang="en-US" dirty="0"/>
              <a:t> overhead: </a:t>
            </a:r>
            <a:r>
              <a:rPr lang="en-US" dirty="0" err="1"/>
              <a:t>minstens</a:t>
            </a:r>
            <a:r>
              <a:rPr lang="en-US" dirty="0"/>
              <a:t> </a:t>
            </a:r>
            <a:r>
              <a:rPr lang="en-US" dirty="0">
                <a:solidFill>
                  <a:srgbClr val="E00049"/>
                </a:solidFill>
              </a:rPr>
              <a:t>8KB</a:t>
            </a:r>
          </a:p>
          <a:p>
            <a:pPr lvl="1"/>
            <a:r>
              <a:rPr lang="en-US" dirty="0" err="1"/>
              <a:t>t.o.v</a:t>
            </a:r>
            <a:r>
              <a:rPr lang="en-US" dirty="0"/>
              <a:t>. 4MB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één</a:t>
            </a:r>
            <a:r>
              <a:rPr lang="en-US" dirty="0"/>
              <a:t> page table</a:t>
            </a:r>
          </a:p>
        </p:txBody>
      </p:sp>
    </p:spTree>
    <p:extLst>
      <p:ext uri="{BB962C8B-B14F-4D97-AF65-F5344CB8AC3E}">
        <p14:creationId xmlns:p14="http://schemas.microsoft.com/office/powerpoint/2010/main" val="124655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FA64D-5582-49BA-8912-DB0CC0CAA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64-bit?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83C61-689B-4BD5-9C36-D4DA4ACE1C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Two-level page table op 64-bit processor?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1DD83A-97E2-48DD-8D9C-0D7789A3590D}"/>
              </a:ext>
            </a:extLst>
          </p:cNvPr>
          <p:cNvSpPr/>
          <p:nvPr/>
        </p:nvSpPr>
        <p:spPr>
          <a:xfrm>
            <a:off x="2760215" y="2562855"/>
            <a:ext cx="6526660" cy="34188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64-bit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adres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wordt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gesplitst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26 bit page directory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26 bit page number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12 bit offset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Een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page directory/table entry is 8 bytes</a:t>
            </a:r>
          </a:p>
          <a:p>
            <a:endParaRPr lang="en-US" sz="2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Totale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</a:rPr>
              <a:t>grootte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= 2</a:t>
            </a:r>
            <a:r>
              <a:rPr lang="en-US" sz="2400" baseline="30000" dirty="0">
                <a:solidFill>
                  <a:schemeClr val="accent1">
                    <a:lumMod val="50000"/>
                  </a:schemeClr>
                </a:solidFill>
              </a:rPr>
              <a:t>26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× 8 bytes + 2</a:t>
            </a:r>
            <a:r>
              <a:rPr lang="en-US" sz="2400" baseline="30000" dirty="0">
                <a:solidFill>
                  <a:schemeClr val="accent1">
                    <a:lumMod val="50000"/>
                  </a:schemeClr>
                </a:solidFill>
              </a:rPr>
              <a:t>26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× 8 bytes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                     = 1GB overhead PER PROCES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BDD7C9D-A866-4C6C-AF54-E75FC982B244}"/>
              </a:ext>
            </a:extLst>
          </p:cNvPr>
          <p:cNvCxnSpPr/>
          <p:nvPr/>
        </p:nvCxnSpPr>
        <p:spPr>
          <a:xfrm flipV="1">
            <a:off x="2333625" y="2943225"/>
            <a:ext cx="7353300" cy="2752725"/>
          </a:xfrm>
          <a:prstGeom prst="line">
            <a:avLst/>
          </a:prstGeom>
          <a:ln w="1270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137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A19C4-1C16-4F89-88FA-B8971D536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Four-level page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8AA93-80A6-4D56-BDE8-3B4200862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Van de 64 bits </a:t>
            </a:r>
            <a:r>
              <a:rPr lang="en-US" dirty="0" err="1"/>
              <a:t>worden</a:t>
            </a:r>
            <a:r>
              <a:rPr lang="en-US" dirty="0"/>
              <a:t> 48 bits </a:t>
            </a:r>
            <a:r>
              <a:rPr lang="en-US" dirty="0" err="1"/>
              <a:t>gebruikt</a:t>
            </a:r>
            <a:endParaRPr lang="en-US" dirty="0"/>
          </a:p>
          <a:p>
            <a:pPr lvl="1"/>
            <a:r>
              <a:rPr lang="en-US" dirty="0"/>
              <a:t>9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Page Map Level 4 Index</a:t>
            </a:r>
          </a:p>
          <a:p>
            <a:pPr lvl="1"/>
            <a:r>
              <a:rPr lang="en-US" dirty="0"/>
              <a:t>9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Page Directory Pointer Table Index</a:t>
            </a:r>
          </a:p>
          <a:p>
            <a:pPr lvl="1"/>
            <a:r>
              <a:rPr lang="en-US" dirty="0"/>
              <a:t>9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Page Directory Index</a:t>
            </a:r>
          </a:p>
          <a:p>
            <a:pPr lvl="1"/>
            <a:r>
              <a:rPr lang="en-US" dirty="0"/>
              <a:t>9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Page Table Index</a:t>
            </a:r>
          </a:p>
          <a:p>
            <a:pPr lvl="1"/>
            <a:r>
              <a:rPr lang="en-US" dirty="0"/>
              <a:t>12 bits </a:t>
            </a:r>
            <a:r>
              <a:rPr lang="en-US" dirty="0" err="1"/>
              <a:t>voor</a:t>
            </a:r>
            <a:r>
              <a:rPr lang="en-US" dirty="0"/>
              <a:t> de </a:t>
            </a:r>
            <a:r>
              <a:rPr lang="en-US" dirty="0">
                <a:solidFill>
                  <a:srgbClr val="0070C0"/>
                </a:solidFill>
              </a:rPr>
              <a:t>Offset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589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99790" y="2997620"/>
            <a:ext cx="4992210" cy="2129220"/>
          </a:xfrm>
        </p:spPr>
        <p:txBody>
          <a:bodyPr/>
          <a:lstStyle/>
          <a:p>
            <a:r>
              <a:rPr lang="nl-BE" dirty="0"/>
              <a:t>H6: Geheugenbeheer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1998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E641A-C500-4F39-91CD-673849335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Adresberekening</a:t>
            </a:r>
            <a:endParaRPr lang="en-US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62D5074-2BF7-482D-AD7D-71672B315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778" y="1879225"/>
            <a:ext cx="8384964" cy="47367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B3D43D-5DC4-4B66-B8E7-6BA293F0C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91" y="4309782"/>
            <a:ext cx="2986302" cy="2580498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99D6EFAE-79E2-460B-9C14-537AE9322E02}"/>
              </a:ext>
            </a:extLst>
          </p:cNvPr>
          <p:cNvSpPr/>
          <p:nvPr/>
        </p:nvSpPr>
        <p:spPr>
          <a:xfrm>
            <a:off x="7893423" y="3186953"/>
            <a:ext cx="3931687" cy="915625"/>
          </a:xfrm>
          <a:prstGeom prst="wedgeEllipseCallout">
            <a:avLst>
              <a:gd name="adj1" fmla="val 31150"/>
              <a:gd name="adj2" fmla="val 5790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niet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traag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FFBC04-7FC3-42C3-9EE4-1CA9BB62F1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" y="3461314"/>
            <a:ext cx="3604761" cy="343541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E6E76643-D6F4-4D22-A5CF-C5A05F04A339}"/>
              </a:ext>
            </a:extLst>
          </p:cNvPr>
          <p:cNvSpPr/>
          <p:nvPr/>
        </p:nvSpPr>
        <p:spPr>
          <a:xfrm>
            <a:off x="2212144" y="2447364"/>
            <a:ext cx="6582232" cy="1514361"/>
          </a:xfrm>
          <a:prstGeom prst="wedgeEllipseCallout">
            <a:avLst>
              <a:gd name="adj1" fmla="val -47299"/>
              <a:gd name="adj2" fmla="val 6416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Opgelost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door cache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translation lookaside buffer</a:t>
            </a:r>
          </a:p>
        </p:txBody>
      </p:sp>
    </p:spTree>
    <p:extLst>
      <p:ext uri="{BB962C8B-B14F-4D97-AF65-F5344CB8AC3E}">
        <p14:creationId xmlns:p14="http://schemas.microsoft.com/office/powerpoint/2010/main" val="1555801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H6: </a:t>
            </a:r>
            <a:r>
              <a:rPr lang="en-US" altLang="en-US" sz="4800" u="sng" dirty="0" err="1"/>
              <a:t>Geheugenbeheer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>
                <a:solidFill>
                  <a:srgbClr val="E00049"/>
                </a:solidFill>
              </a:rPr>
              <a:t>Segmentatie en </a:t>
            </a:r>
            <a:r>
              <a:rPr lang="nl-NL" altLang="en-US" sz="3400" dirty="0" err="1">
                <a:solidFill>
                  <a:srgbClr val="E00049"/>
                </a:solidFill>
              </a:rPr>
              <a:t>Paginatie</a:t>
            </a:r>
            <a:endParaRPr lang="nl-NL" altLang="en-US" sz="3400" dirty="0">
              <a:solidFill>
                <a:srgbClr val="E00049"/>
              </a:solidFill>
            </a:endParaRP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Virtueel geheugen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2008125902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303CB-D6F3-4E9D-BBF5-34132FA1C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Segmentatie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paginatie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6B4CE-31BB-45B6-8F3B-9CA3C2AD9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Intel 8086 – 80286 (1978-1985): </a:t>
            </a:r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segmentatie</a:t>
            </a:r>
            <a:endParaRPr lang="en-US" dirty="0"/>
          </a:p>
          <a:p>
            <a:r>
              <a:rPr lang="en-US" dirty="0" err="1"/>
              <a:t>Vanaf</a:t>
            </a:r>
            <a:r>
              <a:rPr lang="en-US" dirty="0"/>
              <a:t> Intel 80386 (1985): </a:t>
            </a:r>
            <a:r>
              <a:rPr lang="en-US" dirty="0" err="1"/>
              <a:t>ondersteuning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paging</a:t>
            </a:r>
          </a:p>
          <a:p>
            <a:pPr lvl="1"/>
            <a:r>
              <a:rPr lang="en-US" dirty="0"/>
              <a:t>Backwards compatible, </a:t>
            </a:r>
            <a:r>
              <a:rPr lang="en-US" dirty="0" err="1"/>
              <a:t>dus</a:t>
            </a:r>
            <a:r>
              <a:rPr lang="en-US" dirty="0"/>
              <a:t> </a:t>
            </a:r>
            <a:r>
              <a:rPr lang="en-US" dirty="0" err="1"/>
              <a:t>ook</a:t>
            </a:r>
            <a:r>
              <a:rPr lang="en-US" dirty="0"/>
              <a:t> </a:t>
            </a:r>
            <a:r>
              <a:rPr lang="en-US" dirty="0" err="1"/>
              <a:t>nog</a:t>
            </a:r>
            <a:r>
              <a:rPr lang="en-US" dirty="0"/>
              <a:t> </a:t>
            </a:r>
            <a:r>
              <a:rPr lang="en-US" dirty="0" err="1"/>
              <a:t>ondersteuning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segmentatie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7451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C58077B-118A-4451-B449-6E2B8904C8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667" y="0"/>
            <a:ext cx="844988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77D3F2-A782-4B2F-9CEB-1C0272C2A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" y="3461314"/>
            <a:ext cx="3604761" cy="343541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26449D7B-8C5E-4EC1-BE90-39684F7385A9}"/>
              </a:ext>
            </a:extLst>
          </p:cNvPr>
          <p:cNvSpPr/>
          <p:nvPr/>
        </p:nvSpPr>
        <p:spPr>
          <a:xfrm>
            <a:off x="2212144" y="2447364"/>
            <a:ext cx="6582232" cy="1514361"/>
          </a:xfrm>
          <a:prstGeom prst="wedgeEllipseCallout">
            <a:avLst>
              <a:gd name="adj1" fmla="val -47299"/>
              <a:gd name="adj2" fmla="val 6416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Eigenlijk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de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realiteit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nog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complexer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door Intel PAE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46B838-0363-46F0-B398-920DF9F3CD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42488" y="4969000"/>
            <a:ext cx="1740419" cy="20676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091BD6-C999-4695-A782-4000CCFB55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7887" y="5097319"/>
            <a:ext cx="1855981" cy="26235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8A96C0-9305-417C-ABD6-EA462021D4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5522188" y="5024482"/>
            <a:ext cx="1830942" cy="1872242"/>
          </a:xfrm>
          <a:prstGeom prst="rect">
            <a:avLst/>
          </a:prstGeom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3EF8ED-E373-4768-BD59-2A71ED9495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86678" y="5279358"/>
            <a:ext cx="2003001" cy="162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0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B962C7-2EC5-4A72-AAA3-2C9AFCF3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Processor modes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7F17D7-D527-492A-99A8-6362AD620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Processor start op in </a:t>
            </a:r>
            <a:r>
              <a:rPr lang="en-US" dirty="0">
                <a:solidFill>
                  <a:srgbClr val="E00049"/>
                </a:solidFill>
              </a:rPr>
              <a:t>real mode</a:t>
            </a:r>
          </a:p>
          <a:p>
            <a:pPr lvl="1"/>
            <a:r>
              <a:rPr lang="en-US" dirty="0"/>
              <a:t>16 bit</a:t>
            </a:r>
          </a:p>
          <a:p>
            <a:pPr lvl="1"/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segmentatie</a:t>
            </a:r>
            <a:endParaRPr lang="en-US" dirty="0"/>
          </a:p>
          <a:p>
            <a:r>
              <a:rPr lang="en-US" dirty="0"/>
              <a:t>UEFI/OS switch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>
                <a:solidFill>
                  <a:srgbClr val="E00049"/>
                </a:solidFill>
              </a:rPr>
              <a:t>protected mode</a:t>
            </a:r>
          </a:p>
          <a:p>
            <a:pPr lvl="1"/>
            <a:r>
              <a:rPr lang="en-US" dirty="0"/>
              <a:t>32 bit</a:t>
            </a:r>
          </a:p>
          <a:p>
            <a:pPr lvl="1"/>
            <a:r>
              <a:rPr lang="en-US" dirty="0" err="1"/>
              <a:t>combinatie</a:t>
            </a:r>
            <a:r>
              <a:rPr lang="en-US" dirty="0"/>
              <a:t> van </a:t>
            </a:r>
            <a:r>
              <a:rPr lang="en-US" dirty="0" err="1"/>
              <a:t>segmentatie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paginatie</a:t>
            </a:r>
            <a:r>
              <a:rPr lang="en-US" dirty="0"/>
              <a:t> (two-level page table, of three-level page table met PAE)</a:t>
            </a:r>
          </a:p>
          <a:p>
            <a:r>
              <a:rPr lang="en-US" dirty="0"/>
              <a:t>UEFI/OS switch </a:t>
            </a:r>
            <a:r>
              <a:rPr lang="en-US" dirty="0" err="1"/>
              <a:t>naar</a:t>
            </a:r>
            <a:r>
              <a:rPr lang="en-US" dirty="0"/>
              <a:t> </a:t>
            </a:r>
            <a:r>
              <a:rPr lang="en-US" dirty="0">
                <a:solidFill>
                  <a:srgbClr val="E00049"/>
                </a:solidFill>
              </a:rPr>
              <a:t>long mode</a:t>
            </a:r>
          </a:p>
          <a:p>
            <a:pPr lvl="1"/>
            <a:r>
              <a:rPr lang="en-US" dirty="0"/>
              <a:t>64 bit</a:t>
            </a:r>
          </a:p>
          <a:p>
            <a:pPr lvl="1"/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paginatie</a:t>
            </a:r>
            <a:r>
              <a:rPr lang="en-US" dirty="0"/>
              <a:t> (four-level page table)</a:t>
            </a:r>
          </a:p>
        </p:txBody>
      </p:sp>
    </p:spTree>
    <p:extLst>
      <p:ext uri="{BB962C8B-B14F-4D97-AF65-F5344CB8AC3E}">
        <p14:creationId xmlns:p14="http://schemas.microsoft.com/office/powerpoint/2010/main" val="299043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4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6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H6: </a:t>
            </a:r>
            <a:r>
              <a:rPr lang="en-US" altLang="en-US" sz="4800" u="sng" dirty="0" err="1"/>
              <a:t>Geheugenbeheer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 en </a:t>
            </a: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>
                <a:solidFill>
                  <a:srgbClr val="E00049"/>
                </a:solidFill>
              </a:rPr>
              <a:t>Virtueel geheugen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1415281546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B66FE-C798-4716-894F-499BB4ED6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Virtueel</a:t>
            </a:r>
            <a:r>
              <a:rPr lang="en-US" dirty="0"/>
              <a:t> </a:t>
            </a:r>
            <a:r>
              <a:rPr lang="en-US" dirty="0" err="1"/>
              <a:t>geheugen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C1D84-D917-4918-ACE8-6A83925705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Elk </a:t>
            </a:r>
            <a:r>
              <a:rPr lang="en-US" dirty="0" err="1"/>
              <a:t>proces</a:t>
            </a:r>
            <a:r>
              <a:rPr lang="en-US" dirty="0"/>
              <a:t> </a:t>
            </a:r>
            <a:r>
              <a:rPr lang="en-US" i="1" dirty="0" err="1"/>
              <a:t>denkt</a:t>
            </a:r>
            <a:r>
              <a:rPr lang="en-US" dirty="0"/>
              <a:t> </a:t>
            </a:r>
            <a:r>
              <a:rPr lang="en-US" dirty="0" err="1"/>
              <a:t>dat</a:t>
            </a:r>
            <a:r>
              <a:rPr lang="en-US" dirty="0"/>
              <a:t> het de </a:t>
            </a:r>
            <a:r>
              <a:rPr lang="en-US" dirty="0" err="1"/>
              <a:t>volledige</a:t>
            </a:r>
            <a:r>
              <a:rPr lang="en-US" dirty="0"/>
              <a:t> </a:t>
            </a:r>
            <a:r>
              <a:rPr lang="en-US" dirty="0" err="1"/>
              <a:t>geheugenruimte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gebruiken</a:t>
            </a:r>
            <a:endParaRPr lang="en-US" dirty="0"/>
          </a:p>
          <a:p>
            <a:pPr lvl="1"/>
            <a:r>
              <a:rPr lang="en-US" dirty="0"/>
              <a:t>Elk </a:t>
            </a:r>
            <a:r>
              <a:rPr lang="en-US" dirty="0" err="1"/>
              <a:t>proces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bijvoorbeeld</a:t>
            </a:r>
            <a:r>
              <a:rPr lang="en-US" dirty="0"/>
              <a:t> </a:t>
            </a:r>
            <a:r>
              <a:rPr lang="en-US" dirty="0" err="1"/>
              <a:t>kiezen</a:t>
            </a:r>
            <a:r>
              <a:rPr lang="en-US" dirty="0"/>
              <a:t> om </a:t>
            </a:r>
            <a:r>
              <a:rPr lang="en-US" dirty="0" err="1"/>
              <a:t>zijn</a:t>
            </a:r>
            <a:r>
              <a:rPr lang="en-US" dirty="0"/>
              <a:t> code op </a:t>
            </a:r>
            <a:r>
              <a:rPr lang="en-US" dirty="0" err="1"/>
              <a:t>adres</a:t>
            </a:r>
            <a:r>
              <a:rPr lang="en-US" dirty="0"/>
              <a:t> 0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laten</a:t>
            </a:r>
            <a:r>
              <a:rPr lang="en-US" dirty="0"/>
              <a:t> </a:t>
            </a:r>
            <a:r>
              <a:rPr lang="en-US" dirty="0" err="1"/>
              <a:t>beginnen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563CB5-DDFB-4ADE-9505-7C4D0C1EA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861045" y="4318000"/>
            <a:ext cx="2092478" cy="2661920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5E15AD62-79B5-47CD-A7C1-0F65E21D0BD7}"/>
              </a:ext>
            </a:extLst>
          </p:cNvPr>
          <p:cNvSpPr/>
          <p:nvPr/>
        </p:nvSpPr>
        <p:spPr>
          <a:xfrm>
            <a:off x="4196080" y="3395980"/>
            <a:ext cx="5996940" cy="1844040"/>
          </a:xfrm>
          <a:prstGeom prst="cloudCallout">
            <a:avLst>
              <a:gd name="adj1" fmla="val 53962"/>
              <a:gd name="adj2" fmla="val 20663"/>
            </a:avLst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bg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page table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kunnen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we de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blokken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code op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andere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frames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mappen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81827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226FB-4E9C-4EB6-96E2-6AC9D372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A81FA-B093-4025-9D48-6A4433FBC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die </a:t>
            </a:r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ingeladen</a:t>
            </a:r>
            <a:endParaRPr lang="en-US" dirty="0"/>
          </a:p>
          <a:p>
            <a:pPr lvl="1"/>
            <a:r>
              <a:rPr lang="en-US" dirty="0" err="1"/>
              <a:t>Efficiënter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van het </a:t>
            </a:r>
            <a:r>
              <a:rPr lang="en-US" dirty="0" err="1"/>
              <a:t>geheugen</a:t>
            </a:r>
            <a:endParaRPr lang="en-US" dirty="0"/>
          </a:p>
          <a:p>
            <a:pPr lvl="1"/>
            <a:r>
              <a:rPr lang="en-US" dirty="0"/>
              <a:t>Geen </a:t>
            </a:r>
            <a:r>
              <a:rPr lang="en-US" dirty="0" err="1"/>
              <a:t>nutteloze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inladen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75EDDA-F5BC-4B2A-9E30-B93525F99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1" y="5100320"/>
            <a:ext cx="1991246" cy="1757680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9AE3982C-90D8-4EA7-815B-1687A7E3001C}"/>
              </a:ext>
            </a:extLst>
          </p:cNvPr>
          <p:cNvSpPr/>
          <p:nvPr/>
        </p:nvSpPr>
        <p:spPr>
          <a:xfrm>
            <a:off x="1592297" y="3429000"/>
            <a:ext cx="6527800" cy="2397760"/>
          </a:xfrm>
          <a:prstGeom prst="cloudCallout">
            <a:avLst>
              <a:gd name="adj1" fmla="val -51966"/>
              <a:gd name="adj2" fmla="val 28743"/>
            </a:avLst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bg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process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geheugen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aanspreekt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nog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niet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ingeladen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is?</a:t>
            </a:r>
          </a:p>
        </p:txBody>
      </p:sp>
    </p:spTree>
    <p:extLst>
      <p:ext uri="{BB962C8B-B14F-4D97-AF65-F5344CB8AC3E}">
        <p14:creationId xmlns:p14="http://schemas.microsoft.com/office/powerpoint/2010/main" val="2645084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226FB-4E9C-4EB6-96E2-6AC9D372F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Demand Paging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A81FA-B093-4025-9D48-6A4433FBC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Enkel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die </a:t>
            </a:r>
            <a:r>
              <a:rPr lang="en-US" dirty="0" err="1"/>
              <a:t>gebruikt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, </a:t>
            </a:r>
            <a:r>
              <a:rPr lang="en-US" dirty="0" err="1"/>
              <a:t>worden</a:t>
            </a:r>
            <a:r>
              <a:rPr lang="en-US" dirty="0"/>
              <a:t> </a:t>
            </a:r>
            <a:r>
              <a:rPr lang="en-US" dirty="0" err="1"/>
              <a:t>ingeladen</a:t>
            </a:r>
            <a:endParaRPr lang="en-US" dirty="0"/>
          </a:p>
          <a:p>
            <a:pPr lvl="1"/>
            <a:r>
              <a:rPr lang="en-US" dirty="0" err="1"/>
              <a:t>Efficiënter</a:t>
            </a:r>
            <a:r>
              <a:rPr lang="en-US" dirty="0"/>
              <a:t> </a:t>
            </a:r>
            <a:r>
              <a:rPr lang="en-US" dirty="0" err="1"/>
              <a:t>gebruik</a:t>
            </a:r>
            <a:r>
              <a:rPr lang="en-US" dirty="0"/>
              <a:t> van het </a:t>
            </a:r>
            <a:r>
              <a:rPr lang="en-US" dirty="0" err="1"/>
              <a:t>geheugen</a:t>
            </a:r>
            <a:endParaRPr lang="en-US" dirty="0"/>
          </a:p>
          <a:p>
            <a:pPr lvl="1"/>
            <a:r>
              <a:rPr lang="en-US" dirty="0"/>
              <a:t>Geen </a:t>
            </a:r>
            <a:r>
              <a:rPr lang="en-US" dirty="0" err="1"/>
              <a:t>nutteloze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inladen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F7B47F-6FEC-4D72-9464-EB41D1220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25" y="5161915"/>
            <a:ext cx="2092478" cy="2661920"/>
          </a:xfrm>
          <a:prstGeom prst="rect">
            <a:avLst/>
          </a:prstGeom>
        </p:spPr>
      </p:pic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834F0F7A-D7DF-488C-A5F6-BF5EB3607576}"/>
              </a:ext>
            </a:extLst>
          </p:cNvPr>
          <p:cNvSpPr/>
          <p:nvPr/>
        </p:nvSpPr>
        <p:spPr>
          <a:xfrm>
            <a:off x="1717040" y="4037013"/>
            <a:ext cx="4000588" cy="1602740"/>
          </a:xfrm>
          <a:prstGeom prst="cloudCallout">
            <a:avLst>
              <a:gd name="adj1" fmla="val -50345"/>
              <a:gd name="adj2" fmla="val 40942"/>
            </a:avLst>
          </a:prstGeom>
          <a:gradFill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bg1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gebruiken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(page fault) interrupt!</a:t>
            </a:r>
          </a:p>
        </p:txBody>
      </p:sp>
    </p:spTree>
    <p:extLst>
      <p:ext uri="{BB962C8B-B14F-4D97-AF65-F5344CB8AC3E}">
        <p14:creationId xmlns:p14="http://schemas.microsoft.com/office/powerpoint/2010/main" val="40327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78CC9B45-C098-4BC1-8954-04E878085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677" y="197282"/>
            <a:ext cx="7748489" cy="6463435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AF440861-6AF1-429C-8DF8-1D90497DC910}"/>
              </a:ext>
            </a:extLst>
          </p:cNvPr>
          <p:cNvSpPr/>
          <p:nvPr/>
        </p:nvSpPr>
        <p:spPr>
          <a:xfrm>
            <a:off x="5160579" y="3720662"/>
            <a:ext cx="4654282" cy="1575743"/>
          </a:xfrm>
          <a:prstGeom prst="cloudCallout">
            <a:avLst>
              <a:gd name="adj1" fmla="val 48553"/>
              <a:gd name="adj2" fmla="val 4983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het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geheugen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vol zit?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316C55-3E90-448E-B175-CA590417E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9117379" y="4231280"/>
            <a:ext cx="3074621" cy="264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H6: </a:t>
            </a:r>
            <a:r>
              <a:rPr lang="en-US" altLang="en-US" sz="4800" u="sng" dirty="0" err="1"/>
              <a:t>Geheugenbeheer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>
                <a:solidFill>
                  <a:srgbClr val="E00049"/>
                </a:solidFill>
              </a:rPr>
              <a:t>Segmentatie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Segmentatie en </a:t>
            </a:r>
            <a:r>
              <a:rPr lang="nl-NL" altLang="en-US" sz="3400" dirty="0" err="1"/>
              <a:t>Paginatie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Virtueel geheugen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1919991180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A677C-6B6F-44F8-8207-D45A4A939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F372C-6AB1-4084-BDFD-36AF59D88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pagina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het </a:t>
            </a:r>
            <a:r>
              <a:rPr lang="en-US" dirty="0" err="1"/>
              <a:t>geheugen</a:t>
            </a:r>
            <a:r>
              <a:rPr lang="en-US" dirty="0"/>
              <a:t> </a:t>
            </a:r>
            <a:r>
              <a:rPr lang="en-US" dirty="0" err="1"/>
              <a:t>gehaald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weggeschreven</a:t>
            </a:r>
            <a:r>
              <a:rPr lang="en-US" dirty="0"/>
              <a:t> </a:t>
            </a:r>
            <a:r>
              <a:rPr lang="en-US" dirty="0" err="1"/>
              <a:t>naar</a:t>
            </a:r>
            <a:r>
              <a:rPr lang="en-US" dirty="0"/>
              <a:t> de </a:t>
            </a:r>
            <a:r>
              <a:rPr lang="en-US" dirty="0" err="1"/>
              <a:t>harde</a:t>
            </a:r>
            <a:r>
              <a:rPr lang="en-US" dirty="0"/>
              <a:t> </a:t>
            </a:r>
            <a:r>
              <a:rPr lang="en-US" dirty="0" err="1"/>
              <a:t>schijf</a:t>
            </a:r>
            <a:endParaRPr lang="en-US" dirty="0"/>
          </a:p>
          <a:p>
            <a:pPr lvl="1"/>
            <a:r>
              <a:rPr lang="en-US" dirty="0" err="1"/>
              <a:t>Hierdoor</a:t>
            </a:r>
            <a:r>
              <a:rPr lang="en-US" dirty="0"/>
              <a:t> </a:t>
            </a:r>
            <a:r>
              <a:rPr lang="en-US" dirty="0" err="1"/>
              <a:t>komt</a:t>
            </a:r>
            <a:r>
              <a:rPr lang="en-US" dirty="0"/>
              <a:t> het frame </a:t>
            </a:r>
            <a:r>
              <a:rPr lang="en-US" dirty="0" err="1"/>
              <a:t>vrij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nieuwe</a:t>
            </a:r>
            <a:r>
              <a:rPr lang="en-US" dirty="0"/>
              <a:t> </a:t>
            </a:r>
            <a:r>
              <a:rPr lang="en-US" dirty="0" err="1"/>
              <a:t>pagina</a:t>
            </a:r>
            <a:endParaRPr lang="en-US" dirty="0"/>
          </a:p>
          <a:p>
            <a:pPr lvl="1"/>
            <a:r>
              <a:rPr lang="en-US" dirty="0" err="1"/>
              <a:t>Dit</a:t>
            </a:r>
            <a:r>
              <a:rPr lang="en-US" dirty="0"/>
              <a:t> </a:t>
            </a:r>
            <a:r>
              <a:rPr lang="en-US" dirty="0" err="1"/>
              <a:t>noemt</a:t>
            </a:r>
            <a:r>
              <a:rPr lang="en-US" dirty="0"/>
              <a:t> men </a:t>
            </a:r>
            <a:r>
              <a:rPr lang="en-US" dirty="0">
                <a:solidFill>
                  <a:srgbClr val="E00049"/>
                </a:solidFill>
              </a:rPr>
              <a:t>swapping</a:t>
            </a:r>
          </a:p>
          <a:p>
            <a:pPr lvl="2"/>
            <a:r>
              <a:rPr lang="en-US" dirty="0"/>
              <a:t>Het </a:t>
            </a:r>
            <a:r>
              <a:rPr lang="en-US" dirty="0" err="1"/>
              <a:t>bestand</a:t>
            </a:r>
            <a:r>
              <a:rPr lang="en-US" dirty="0"/>
              <a:t> op de </a:t>
            </a:r>
            <a:r>
              <a:rPr lang="en-US" dirty="0" err="1"/>
              <a:t>schijf</a:t>
            </a:r>
            <a:r>
              <a:rPr lang="en-US" dirty="0"/>
              <a:t> met de </a:t>
            </a:r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heet</a:t>
            </a:r>
            <a:r>
              <a:rPr lang="en-US" dirty="0"/>
              <a:t> de </a:t>
            </a:r>
            <a:r>
              <a:rPr lang="en-US" dirty="0">
                <a:solidFill>
                  <a:srgbClr val="E00049"/>
                </a:solidFill>
              </a:rPr>
              <a:t>swap file</a:t>
            </a:r>
          </a:p>
          <a:p>
            <a:pPr lvl="2"/>
            <a:endParaRPr lang="en-US" dirty="0"/>
          </a:p>
          <a:p>
            <a:r>
              <a:rPr lang="en-US" dirty="0" err="1"/>
              <a:t>Voordelen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Meer </a:t>
            </a:r>
            <a:r>
              <a:rPr lang="en-US" dirty="0" err="1"/>
              <a:t>pagina’s</a:t>
            </a:r>
            <a:r>
              <a:rPr lang="en-US" dirty="0"/>
              <a:t>!</a:t>
            </a:r>
          </a:p>
          <a:p>
            <a:pPr lvl="1"/>
            <a:endParaRPr lang="en-US" dirty="0"/>
          </a:p>
          <a:p>
            <a:r>
              <a:rPr lang="en-US" dirty="0" err="1"/>
              <a:t>Nadelen</a:t>
            </a:r>
            <a:r>
              <a:rPr lang="en-US" dirty="0"/>
              <a:t>?</a:t>
            </a:r>
          </a:p>
          <a:p>
            <a:pPr lvl="1"/>
            <a:r>
              <a:rPr lang="en-US" dirty="0" err="1"/>
              <a:t>Traag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74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797E7-3B24-4EBC-A39E-037179365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28A40-B257-432A-86A6-FE85A9A7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Frames </a:t>
            </a:r>
            <a:r>
              <a:rPr lang="en-US" dirty="0" err="1"/>
              <a:t>kunnen</a:t>
            </a:r>
            <a:r>
              <a:rPr lang="en-US" dirty="0"/>
              <a:t> </a:t>
            </a:r>
            <a:r>
              <a:rPr lang="en-US" dirty="0" err="1"/>
              <a:t>eenvoudig</a:t>
            </a:r>
            <a:r>
              <a:rPr lang="en-US" dirty="0"/>
              <a:t> </a:t>
            </a:r>
            <a:r>
              <a:rPr lang="en-US" dirty="0" err="1"/>
              <a:t>gedeeld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 door </a:t>
            </a:r>
            <a:r>
              <a:rPr lang="en-US" dirty="0" err="1"/>
              <a:t>meerdere</a:t>
            </a:r>
            <a:r>
              <a:rPr lang="en-US" dirty="0"/>
              <a:t> </a:t>
            </a:r>
            <a:r>
              <a:rPr lang="en-US" dirty="0" err="1"/>
              <a:t>processen</a:t>
            </a:r>
            <a:endParaRPr lang="en-US" dirty="0"/>
          </a:p>
          <a:p>
            <a:pPr lvl="1"/>
            <a:r>
              <a:rPr lang="en-US" dirty="0" err="1"/>
              <a:t>Gedeelde</a:t>
            </a:r>
            <a:r>
              <a:rPr lang="en-US" dirty="0"/>
              <a:t> </a:t>
            </a:r>
            <a:r>
              <a:rPr lang="en-US" dirty="0" err="1"/>
              <a:t>bibliotheken</a:t>
            </a:r>
            <a:endParaRPr lang="en-US" dirty="0"/>
          </a:p>
          <a:p>
            <a:pPr lvl="1"/>
            <a:r>
              <a:rPr lang="en-US" dirty="0" err="1"/>
              <a:t>Snelle</a:t>
            </a:r>
            <a:r>
              <a:rPr lang="en-US" dirty="0"/>
              <a:t> inter-process-</a:t>
            </a:r>
            <a:r>
              <a:rPr lang="en-US" dirty="0" err="1"/>
              <a:t>communicatie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4D052-77DC-438C-BF87-66E2A40DC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710" y="3139439"/>
            <a:ext cx="2275400" cy="38472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02893C1-9560-463B-92C1-240ACC9110B1}"/>
              </a:ext>
            </a:extLst>
          </p:cNvPr>
          <p:cNvSpPr/>
          <p:nvPr/>
        </p:nvSpPr>
        <p:spPr>
          <a:xfrm>
            <a:off x="2750825" y="4295128"/>
            <a:ext cx="6204473" cy="17726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>
                <a:solidFill>
                  <a:srgbClr val="FF0000"/>
                </a:solidFill>
              </a:rPr>
              <a:t>Opgelet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voor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 err="1">
                <a:solidFill>
                  <a:srgbClr val="FF0000"/>
                </a:solidFill>
              </a:rPr>
              <a:t>misbruik</a:t>
            </a:r>
            <a:r>
              <a:rPr lang="en-US" sz="2400" b="1" dirty="0">
                <a:solidFill>
                  <a:srgbClr val="FF0000"/>
                </a:solidFill>
              </a:rPr>
              <a:t>!</a:t>
            </a:r>
          </a:p>
          <a:p>
            <a:pPr algn="ctr"/>
            <a:r>
              <a:rPr lang="en-US" sz="2400" dirty="0" err="1">
                <a:solidFill>
                  <a:schemeClr val="tx1"/>
                </a:solidFill>
              </a:rPr>
              <a:t>Pagina’s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kunnen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als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alleen-lezen</a:t>
            </a:r>
            <a:r>
              <a:rPr lang="en-US" sz="2400" dirty="0">
                <a:solidFill>
                  <a:schemeClr val="tx1"/>
                </a:solidFill>
              </a:rPr>
              <a:t> of </a:t>
            </a:r>
            <a:r>
              <a:rPr lang="en-US" sz="2400" dirty="0" err="1">
                <a:solidFill>
                  <a:schemeClr val="tx1"/>
                </a:solidFill>
              </a:rPr>
              <a:t>niet-uitvoerbaar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worden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gemarkeerd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228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736A-133D-4DF4-B94F-0805E089B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85158-732A-4345-A9E6-07F718A84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wanneer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genoeg</a:t>
            </a:r>
            <a:r>
              <a:rPr lang="en-US" dirty="0"/>
              <a:t> </a:t>
            </a:r>
            <a:r>
              <a:rPr lang="en-US" dirty="0" err="1"/>
              <a:t>geheugen</a:t>
            </a:r>
            <a:r>
              <a:rPr lang="en-US" dirty="0"/>
              <a:t> is om </a:t>
            </a:r>
            <a:r>
              <a:rPr lang="en-US" dirty="0" err="1"/>
              <a:t>alle</a:t>
            </a:r>
            <a:r>
              <a:rPr lang="en-US" dirty="0"/>
              <a:t> </a:t>
            </a:r>
            <a:r>
              <a:rPr lang="en-US" dirty="0" err="1"/>
              <a:t>actieve</a:t>
            </a:r>
            <a:r>
              <a:rPr lang="en-US" dirty="0"/>
              <a:t> </a:t>
            </a:r>
            <a:r>
              <a:rPr lang="en-US" dirty="0" err="1"/>
              <a:t>pagina’s</a:t>
            </a:r>
            <a:r>
              <a:rPr lang="en-US" dirty="0"/>
              <a:t> in </a:t>
            </a:r>
            <a:r>
              <a:rPr lang="en-US" dirty="0" err="1"/>
              <a:t>te</a:t>
            </a:r>
            <a:r>
              <a:rPr lang="en-US" dirty="0"/>
              <a:t> laden</a:t>
            </a:r>
          </a:p>
          <a:p>
            <a:pPr lvl="1"/>
            <a:r>
              <a:rPr lang="en-US" dirty="0" err="1"/>
              <a:t>Processen</a:t>
            </a:r>
            <a:r>
              <a:rPr lang="en-US" dirty="0"/>
              <a:t> </a:t>
            </a:r>
            <a:r>
              <a:rPr lang="en-US" dirty="0" err="1"/>
              <a:t>moeten</a:t>
            </a:r>
            <a:r>
              <a:rPr lang="en-US" dirty="0"/>
              <a:t> constant </a:t>
            </a:r>
            <a:r>
              <a:rPr lang="en-US" dirty="0" err="1"/>
              <a:t>pagina’s</a:t>
            </a:r>
            <a:r>
              <a:rPr lang="en-US" dirty="0"/>
              <a:t> </a:t>
            </a:r>
            <a:r>
              <a:rPr lang="en-US" dirty="0" err="1"/>
              <a:t>swappen</a:t>
            </a:r>
            <a:endParaRPr lang="en-US" dirty="0"/>
          </a:p>
          <a:p>
            <a:pPr lvl="1"/>
            <a:r>
              <a:rPr lang="en-US" dirty="0" err="1"/>
              <a:t>Uiteindelijk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 </a:t>
            </a:r>
            <a:r>
              <a:rPr lang="en-US" dirty="0" err="1"/>
              <a:t>bezig</a:t>
            </a:r>
            <a:r>
              <a:rPr lang="en-US" dirty="0"/>
              <a:t> met </a:t>
            </a:r>
            <a:r>
              <a:rPr lang="en-US" dirty="0" err="1"/>
              <a:t>swappen</a:t>
            </a:r>
            <a:r>
              <a:rPr lang="en-US" dirty="0"/>
              <a:t> dan </a:t>
            </a:r>
            <a:r>
              <a:rPr lang="en-US" dirty="0" err="1"/>
              <a:t>processen</a:t>
            </a:r>
            <a:r>
              <a:rPr lang="en-US" dirty="0"/>
              <a:t> </a:t>
            </a:r>
            <a:r>
              <a:rPr lang="en-US" dirty="0" err="1"/>
              <a:t>uitvoeren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3793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2819-D6B4-4BC5-A66B-6187FC16B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Thrashing</a:t>
            </a:r>
          </a:p>
        </p:txBody>
      </p:sp>
      <p:pic>
        <p:nvPicPr>
          <p:cNvPr id="4" name="Picture 3" descr="A close up of a lamp&#10;&#10;Description automatically generated">
            <a:extLst>
              <a:ext uri="{FF2B5EF4-FFF2-40B4-BE49-F238E27FC236}">
                <a16:creationId xmlns:a16="http://schemas.microsoft.com/office/drawing/2014/main" id="{95BF6B73-79B9-4743-9A98-108A3BC371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453" y="1896035"/>
            <a:ext cx="7657093" cy="478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1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Het </a:t>
            </a:r>
            <a:r>
              <a:rPr lang="en-US" dirty="0" err="1"/>
              <a:t>werkgeheugen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opgedeeld</a:t>
            </a:r>
            <a:r>
              <a:rPr lang="en-US" dirty="0"/>
              <a:t> in </a:t>
            </a:r>
            <a:r>
              <a:rPr lang="en-US" dirty="0" err="1">
                <a:solidFill>
                  <a:srgbClr val="FF3333"/>
                </a:solidFill>
              </a:rPr>
              <a:t>segmenten</a:t>
            </a:r>
            <a:endParaRPr lang="en-US" dirty="0">
              <a:solidFill>
                <a:srgbClr val="FF3333"/>
              </a:solidFill>
            </a:endParaRPr>
          </a:p>
          <a:p>
            <a:pPr lvl="1"/>
            <a:r>
              <a:rPr lang="en-US" dirty="0" err="1"/>
              <a:t>opeenvolgende</a:t>
            </a:r>
            <a:r>
              <a:rPr lang="en-US" dirty="0"/>
              <a:t> bytes die (</a:t>
            </a:r>
            <a:r>
              <a:rPr lang="en-US" dirty="0" err="1"/>
              <a:t>logisch</a:t>
            </a:r>
            <a:r>
              <a:rPr lang="en-US" dirty="0"/>
              <a:t>)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elkaar</a:t>
            </a:r>
            <a:r>
              <a:rPr lang="en-US" dirty="0"/>
              <a:t> </a:t>
            </a:r>
            <a:r>
              <a:rPr lang="en-US" dirty="0" err="1"/>
              <a:t>horen</a:t>
            </a:r>
            <a:endParaRPr lang="en-US" dirty="0">
              <a:solidFill>
                <a:srgbClr val="E00049"/>
              </a:solidFill>
            </a:endParaRPr>
          </a:p>
          <a:p>
            <a:pPr lvl="1"/>
            <a:endParaRPr lang="en-US" dirty="0"/>
          </a:p>
          <a:p>
            <a:r>
              <a:rPr lang="en-US" dirty="0"/>
              <a:t>Segment-</a:t>
            </a:r>
            <a:r>
              <a:rPr lang="en-US" dirty="0" err="1"/>
              <a:t>adres</a:t>
            </a:r>
            <a:endParaRPr lang="en-US" dirty="0"/>
          </a:p>
          <a:p>
            <a:pPr lvl="1"/>
            <a:r>
              <a:rPr lang="en-US" dirty="0"/>
              <a:t>Basis van </a:t>
            </a:r>
            <a:r>
              <a:rPr lang="en-US" dirty="0" err="1"/>
              <a:t>een</a:t>
            </a:r>
            <a:r>
              <a:rPr lang="en-US" dirty="0"/>
              <a:t> segment (</a:t>
            </a:r>
            <a:r>
              <a:rPr lang="en-US" dirty="0" err="1"/>
              <a:t>adres</a:t>
            </a:r>
            <a:r>
              <a:rPr lang="en-US" dirty="0"/>
              <a:t> van de </a:t>
            </a:r>
            <a:r>
              <a:rPr lang="en-US" dirty="0" err="1"/>
              <a:t>eerste</a:t>
            </a:r>
            <a:r>
              <a:rPr lang="en-US" dirty="0"/>
              <a:t> byte)</a:t>
            </a:r>
          </a:p>
          <a:p>
            <a:pPr lvl="1"/>
            <a:endParaRPr lang="en-US" dirty="0"/>
          </a:p>
          <a:p>
            <a:r>
              <a:rPr lang="en-US" dirty="0" err="1"/>
              <a:t>Programma’s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 </a:t>
            </a:r>
            <a:r>
              <a:rPr lang="en-US" dirty="0" err="1"/>
              <a:t>meerdere</a:t>
            </a:r>
            <a:r>
              <a:rPr lang="en-US" dirty="0"/>
              <a:t> </a:t>
            </a:r>
            <a:r>
              <a:rPr lang="en-US" dirty="0" err="1"/>
              <a:t>segmenten</a:t>
            </a:r>
            <a:endParaRPr lang="en-US" dirty="0"/>
          </a:p>
          <a:p>
            <a:pPr lvl="1"/>
            <a:r>
              <a:rPr lang="en-US" dirty="0" err="1">
                <a:solidFill>
                  <a:srgbClr val="0070C0"/>
                </a:solidFill>
              </a:rPr>
              <a:t>Codesegment</a:t>
            </a:r>
            <a:r>
              <a:rPr lang="en-US" dirty="0"/>
              <a:t> (</a:t>
            </a:r>
            <a:r>
              <a:rPr lang="en-US" dirty="0" err="1"/>
              <a:t>bevelen</a:t>
            </a:r>
            <a:r>
              <a:rPr lang="en-US" dirty="0"/>
              <a:t>), </a:t>
            </a:r>
            <a:r>
              <a:rPr lang="en-US" dirty="0" err="1">
                <a:solidFill>
                  <a:srgbClr val="0070C0"/>
                </a:solidFill>
              </a:rPr>
              <a:t>datasegment</a:t>
            </a:r>
            <a:r>
              <a:rPr lang="en-US" dirty="0"/>
              <a:t> (data), </a:t>
            </a:r>
            <a:r>
              <a:rPr lang="en-US" dirty="0" err="1">
                <a:solidFill>
                  <a:srgbClr val="0070C0"/>
                </a:solidFill>
              </a:rPr>
              <a:t>stapelsegment</a:t>
            </a:r>
            <a:r>
              <a:rPr lang="en-US" dirty="0"/>
              <a:t>, </a:t>
            </a:r>
            <a:r>
              <a:rPr lang="en-US" dirty="0" err="1">
                <a:solidFill>
                  <a:srgbClr val="0070C0"/>
                </a:solidFill>
              </a:rPr>
              <a:t>extrasegment</a:t>
            </a:r>
            <a:r>
              <a:rPr lang="en-US" dirty="0"/>
              <a:t>, …</a:t>
            </a:r>
          </a:p>
        </p:txBody>
      </p:sp>
    </p:spTree>
    <p:extLst>
      <p:ext uri="{BB962C8B-B14F-4D97-AF65-F5344CB8AC3E}">
        <p14:creationId xmlns:p14="http://schemas.microsoft.com/office/powerpoint/2010/main" val="163622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Segmentdescriptor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Elk segment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>
                <a:solidFill>
                  <a:srgbClr val="E00049"/>
                </a:solidFill>
              </a:rPr>
              <a:t>descriptor</a:t>
            </a:r>
          </a:p>
          <a:p>
            <a:pPr lvl="1"/>
            <a:r>
              <a:rPr lang="nl-NL" dirty="0"/>
              <a:t>Bevat eigenschappen van het segment</a:t>
            </a:r>
          </a:p>
          <a:p>
            <a:pPr lvl="2"/>
            <a:r>
              <a:rPr lang="nl-NL" dirty="0"/>
              <a:t>Grootte</a:t>
            </a:r>
          </a:p>
          <a:p>
            <a:pPr lvl="2"/>
            <a:r>
              <a:rPr lang="nl-NL" dirty="0"/>
              <a:t>Staat in werkgeheugen?</a:t>
            </a:r>
          </a:p>
          <a:p>
            <a:pPr lvl="2"/>
            <a:r>
              <a:rPr lang="nl-NL" dirty="0"/>
              <a:t>Basisadres</a:t>
            </a:r>
          </a:p>
          <a:p>
            <a:pPr lvl="2"/>
            <a:r>
              <a:rPr lang="nl-NL" dirty="0"/>
              <a:t>…</a:t>
            </a:r>
          </a:p>
          <a:p>
            <a:pPr lvl="1"/>
            <a:r>
              <a:rPr lang="nl-NL" dirty="0"/>
              <a:t>8 bytes groot</a:t>
            </a:r>
          </a:p>
          <a:p>
            <a:pPr lvl="1"/>
            <a:r>
              <a:rPr lang="nl-NL" dirty="0"/>
              <a:t>Worden opgeslagen in de </a:t>
            </a:r>
            <a:r>
              <a:rPr lang="nl-NL" dirty="0">
                <a:solidFill>
                  <a:srgbClr val="E00049"/>
                </a:solidFill>
              </a:rPr>
              <a:t>descriptorentabel</a:t>
            </a:r>
          </a:p>
          <a:p>
            <a:pPr lvl="2"/>
            <a:r>
              <a:rPr lang="nl-NL" dirty="0"/>
              <a:t>Plaats voor 8192 descriptoren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68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Segmentselector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Elke descriptor </a:t>
            </a:r>
            <a:r>
              <a:rPr lang="en-US" dirty="0" err="1"/>
              <a:t>heeft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uniek</a:t>
            </a:r>
            <a:r>
              <a:rPr lang="en-US" dirty="0"/>
              <a:t> </a:t>
            </a:r>
            <a:r>
              <a:rPr lang="en-US" dirty="0" err="1"/>
              <a:t>nummer</a:t>
            </a:r>
            <a:r>
              <a:rPr lang="en-US" dirty="0"/>
              <a:t> van (0000)</a:t>
            </a:r>
            <a:r>
              <a:rPr lang="en-US" baseline="-25000" dirty="0"/>
              <a:t>h</a:t>
            </a:r>
            <a:r>
              <a:rPr lang="en-US" dirty="0"/>
              <a:t> tot (1FFF)</a:t>
            </a:r>
            <a:r>
              <a:rPr lang="en-US" baseline="-25000" dirty="0"/>
              <a:t>h</a:t>
            </a:r>
            <a:r>
              <a:rPr lang="en-US" dirty="0"/>
              <a:t>, de </a:t>
            </a:r>
            <a:r>
              <a:rPr lang="en-US" dirty="0" err="1">
                <a:solidFill>
                  <a:srgbClr val="E00049"/>
                </a:solidFill>
              </a:rPr>
              <a:t>segmentselector</a:t>
            </a:r>
            <a:endParaRPr lang="en-US" dirty="0">
              <a:solidFill>
                <a:srgbClr val="E00049"/>
              </a:solidFill>
            </a:endParaRPr>
          </a:p>
          <a:p>
            <a:pPr lvl="1"/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bewaard</a:t>
            </a:r>
            <a:r>
              <a:rPr lang="en-US" dirty="0"/>
              <a:t> in </a:t>
            </a:r>
            <a:r>
              <a:rPr lang="en-US" dirty="0" err="1">
                <a:solidFill>
                  <a:srgbClr val="E00049"/>
                </a:solidFill>
              </a:rPr>
              <a:t>segmentregisters</a:t>
            </a:r>
            <a:r>
              <a:rPr lang="en-US" dirty="0"/>
              <a:t> in de CPU</a:t>
            </a:r>
          </a:p>
          <a:p>
            <a:pPr lvl="2"/>
            <a:r>
              <a:rPr lang="en-US" dirty="0"/>
              <a:t>Intel x86-processor </a:t>
            </a:r>
            <a:r>
              <a:rPr lang="en-US" dirty="0" err="1"/>
              <a:t>heeft</a:t>
            </a:r>
            <a:r>
              <a:rPr lang="en-US" dirty="0"/>
              <a:t> 6 </a:t>
            </a:r>
            <a:r>
              <a:rPr lang="en-US" dirty="0" err="1"/>
              <a:t>segmentregisters</a:t>
            </a:r>
            <a:r>
              <a:rPr lang="en-US" dirty="0"/>
              <a:t> (CS, DS, SS, ES, FS, GS) van 2 bytes </a:t>
            </a:r>
            <a:r>
              <a:rPr lang="en-US" dirty="0" err="1"/>
              <a:t>groot</a:t>
            </a:r>
            <a:endParaRPr lang="en-US" dirty="0"/>
          </a:p>
          <a:p>
            <a:pPr lvl="1"/>
            <a:r>
              <a:rPr lang="en-US" dirty="0"/>
              <a:t>In </a:t>
            </a:r>
            <a:r>
              <a:rPr lang="en-US" dirty="0" err="1"/>
              <a:t>segmentregister</a:t>
            </a:r>
            <a:r>
              <a:rPr lang="en-US" dirty="0"/>
              <a:t> </a:t>
            </a:r>
            <a:r>
              <a:rPr lang="en-US" dirty="0" err="1"/>
              <a:t>staat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segmentselector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441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57695" y="1785159"/>
            <a:ext cx="5529709" cy="489907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algn="ctr">
            <a:solidFill>
              <a:schemeClr val="bg1">
                <a:lumMod val="65000"/>
              </a:schemeClr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90488" tIns="44450" rIns="90488" bIns="44450"/>
          <a:lstStyle>
            <a:lvl1pPr marL="857250" indent="-3810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8371703" y="1716744"/>
            <a:ext cx="2153625" cy="276632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algn="ctr">
            <a:solidFill>
              <a:schemeClr val="bg1">
                <a:lumMod val="65000"/>
              </a:schemeClr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lIns="90488" tIns="44450" rIns="90488" bIns="44450"/>
          <a:lstStyle>
            <a:lvl1pPr marL="857250" indent="-3810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5"/>
          <p:cNvSpPr txBox="1">
            <a:spLocks noChangeArrowheads="1"/>
          </p:cNvSpPr>
          <p:nvPr/>
        </p:nvSpPr>
        <p:spPr bwMode="auto">
          <a:xfrm>
            <a:off x="8371703" y="1785159"/>
            <a:ext cx="215362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 sz="4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</a:t>
            </a: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8520624" y="2527307"/>
            <a:ext cx="816610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</a:t>
            </a:r>
          </a:p>
        </p:txBody>
      </p:sp>
      <p:sp>
        <p:nvSpPr>
          <p:cNvPr id="10" name="TextBox 7"/>
          <p:cNvSpPr txBox="1">
            <a:spLocks noChangeArrowheads="1"/>
          </p:cNvSpPr>
          <p:nvPr/>
        </p:nvSpPr>
        <p:spPr bwMode="auto">
          <a:xfrm>
            <a:off x="8520624" y="3201042"/>
            <a:ext cx="816610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DS</a:t>
            </a:r>
          </a:p>
        </p:txBody>
      </p:sp>
      <p:sp>
        <p:nvSpPr>
          <p:cNvPr id="11" name="TextBox 9"/>
          <p:cNvSpPr txBox="1">
            <a:spLocks noChangeArrowheads="1"/>
          </p:cNvSpPr>
          <p:nvPr/>
        </p:nvSpPr>
        <p:spPr bwMode="auto">
          <a:xfrm>
            <a:off x="9559797" y="2527307"/>
            <a:ext cx="816609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SS</a:t>
            </a:r>
          </a:p>
        </p:txBody>
      </p:sp>
      <p:sp>
        <p:nvSpPr>
          <p:cNvPr id="12" name="TextBox 10"/>
          <p:cNvSpPr txBox="1">
            <a:spLocks noChangeArrowheads="1"/>
          </p:cNvSpPr>
          <p:nvPr/>
        </p:nvSpPr>
        <p:spPr bwMode="auto">
          <a:xfrm>
            <a:off x="9559797" y="3201042"/>
            <a:ext cx="816609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</a:t>
            </a:r>
          </a:p>
        </p:txBody>
      </p:sp>
      <p:sp>
        <p:nvSpPr>
          <p:cNvPr id="13" name="TextBox 11"/>
          <p:cNvSpPr txBox="1">
            <a:spLocks noChangeArrowheads="1"/>
          </p:cNvSpPr>
          <p:nvPr/>
        </p:nvSpPr>
        <p:spPr bwMode="auto">
          <a:xfrm>
            <a:off x="1284052" y="1936860"/>
            <a:ext cx="560335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Werkgeheugen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617897" y="2661162"/>
            <a:ext cx="5046944" cy="3643818"/>
          </a:xfrm>
          <a:prstGeom prst="rect">
            <a:avLst/>
          </a:prstGeom>
          <a:noFill/>
          <a:ln w="12700" algn="ctr">
            <a:solidFill>
              <a:srgbClr val="00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8" tIns="44450" rIns="90488" bIns="44450"/>
          <a:lstStyle>
            <a:lvl1pPr marL="857250" indent="-3810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 defTabSz="7620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defTabSz="7620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>
              <a:buFontTx/>
              <a:buNone/>
            </a:pP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617897" y="2729576"/>
            <a:ext cx="5046944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 sz="28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Descriptorentabel</a:t>
            </a:r>
          </a:p>
          <a:p>
            <a:pPr algn="ctr"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(segmentselector: inhoud)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691539" y="3544602"/>
            <a:ext cx="4601818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0000: …</a:t>
            </a: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02AB: …</a:t>
            </a: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02AC: CD xx </a:t>
            </a:r>
            <a:r>
              <a:rPr lang="en-US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xx</a:t>
            </a: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2F A0 80 xx </a:t>
            </a:r>
            <a:r>
              <a:rPr lang="en-US" altLang="en-US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xx</a:t>
            </a:r>
            <a:endParaRPr lang="en-US" altLang="en-US" sz="24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02AD: …</a:t>
            </a: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</a:p>
          <a:p>
            <a:pPr>
              <a:buFontTx/>
              <a:buNone/>
            </a:pPr>
            <a:r>
              <a:rPr lang="en-US" altLang="en-US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1FFF: …</a:t>
            </a:r>
          </a:p>
        </p:txBody>
      </p:sp>
      <p:cxnSp>
        <p:nvCxnSpPr>
          <p:cNvPr id="17" name="Elbow Connector 19"/>
          <p:cNvCxnSpPr>
            <a:cxnSpLocks noChangeShapeType="1"/>
            <a:stCxn id="10" idx="1"/>
            <a:endCxn id="16" idx="3"/>
          </p:cNvCxnSpPr>
          <p:nvPr/>
        </p:nvCxnSpPr>
        <p:spPr bwMode="auto">
          <a:xfrm rot="10800000" flipV="1">
            <a:off x="6293358" y="3493430"/>
            <a:ext cx="2227267" cy="1390000"/>
          </a:xfrm>
          <a:prstGeom prst="bentConnector3">
            <a:avLst>
              <a:gd name="adj1" fmla="val 50000"/>
            </a:avLst>
          </a:prstGeom>
          <a:noFill/>
          <a:ln w="25400" algn="ctr">
            <a:solidFill>
              <a:srgbClr val="FF0000"/>
            </a:solidFill>
            <a:round/>
            <a:headEnd/>
            <a:tailEnd type="arrow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TextBox 24"/>
          <p:cNvSpPr txBox="1">
            <a:spLocks noChangeArrowheads="1"/>
          </p:cNvSpPr>
          <p:nvPr/>
        </p:nvSpPr>
        <p:spPr bwMode="auto">
          <a:xfrm>
            <a:off x="8520624" y="3825697"/>
            <a:ext cx="816610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FS</a:t>
            </a:r>
          </a:p>
        </p:txBody>
      </p:sp>
      <p:sp>
        <p:nvSpPr>
          <p:cNvPr id="19" name="TextBox 25"/>
          <p:cNvSpPr txBox="1">
            <a:spLocks noChangeArrowheads="1"/>
          </p:cNvSpPr>
          <p:nvPr/>
        </p:nvSpPr>
        <p:spPr bwMode="auto">
          <a:xfrm>
            <a:off x="9559797" y="3825697"/>
            <a:ext cx="816609" cy="5847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1pPr>
            <a:lvl2pPr marL="742950" indent="-28575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2pPr>
            <a:lvl3pPr marL="11430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3pPr>
            <a:lvl4pPr marL="16002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4pPr>
            <a:lvl5pPr marL="2057400" indent="-228600"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993300"/>
              </a:buClr>
              <a:buSzPct val="100000"/>
              <a:buChar char="*"/>
              <a:defRPr sz="3200">
                <a:solidFill>
                  <a:srgbClr val="FC0128"/>
                </a:solidFill>
                <a:latin typeface="Arial" panose="020B0604020202020204" pitchFamily="34" charset="0"/>
              </a:defRPr>
            </a:lvl9pPr>
          </a:lstStyle>
          <a:p>
            <a:pPr algn="ctr">
              <a:buFontTx/>
              <a:buNone/>
            </a:pPr>
            <a:r>
              <a:rPr lang="en-US" altLang="en-US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GS</a:t>
            </a:r>
          </a:p>
        </p:txBody>
      </p:sp>
      <p:sp>
        <p:nvSpPr>
          <p:cNvPr id="21" name="Title 2"/>
          <p:cNvSpPr txBox="1">
            <a:spLocks/>
          </p:cNvSpPr>
          <p:nvPr/>
        </p:nvSpPr>
        <p:spPr>
          <a:xfrm>
            <a:off x="1876778" y="365125"/>
            <a:ext cx="9948332" cy="1281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mov</a:t>
            </a:r>
            <a:r>
              <a:rPr lang="en-US" dirty="0"/>
              <a:t> </a:t>
            </a:r>
            <a:r>
              <a:rPr lang="en-US" dirty="0" err="1"/>
              <a:t>ebx</a:t>
            </a:r>
            <a:r>
              <a:rPr lang="en-US" dirty="0"/>
              <a:t>, [</a:t>
            </a:r>
            <a:r>
              <a:rPr lang="en-US" dirty="0" err="1"/>
              <a:t>hulpd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458396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9CA9A0-5E45-45E8-9086-7B37F1072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187" y="471074"/>
            <a:ext cx="8421275" cy="59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788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9876E71-8594-455E-ABA0-23A3D5C38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Nadelen</a:t>
            </a:r>
            <a:r>
              <a:rPr lang="en-US" dirty="0"/>
              <a:t> </a:t>
            </a:r>
            <a:r>
              <a:rPr lang="en-US" dirty="0" err="1"/>
              <a:t>segmentatie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918CBF-DFD9-463D-9103-9060CF256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Externe</a:t>
            </a:r>
            <a:r>
              <a:rPr lang="en-US" dirty="0"/>
              <a:t> </a:t>
            </a:r>
            <a:r>
              <a:rPr lang="en-US" dirty="0" err="1"/>
              <a:t>fragmentatie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Alles</a:t>
            </a:r>
            <a:r>
              <a:rPr lang="en-US" dirty="0"/>
              <a:t> of </a:t>
            </a:r>
            <a:r>
              <a:rPr lang="en-US" dirty="0" err="1"/>
              <a:t>niets</a:t>
            </a:r>
            <a:endParaRPr lang="en-US" dirty="0"/>
          </a:p>
          <a:p>
            <a:pPr lvl="1"/>
            <a:r>
              <a:rPr lang="en-US" dirty="0"/>
              <a:t>Het </a:t>
            </a:r>
            <a:r>
              <a:rPr lang="en-US" dirty="0" err="1"/>
              <a:t>grootste</a:t>
            </a:r>
            <a:r>
              <a:rPr lang="en-US" dirty="0"/>
              <a:t> </a:t>
            </a:r>
            <a:r>
              <a:rPr lang="en-US" dirty="0" err="1"/>
              <a:t>deel</a:t>
            </a:r>
            <a:r>
              <a:rPr lang="en-US" dirty="0"/>
              <a:t> van de </a:t>
            </a:r>
            <a:r>
              <a:rPr lang="en-US" dirty="0" err="1"/>
              <a:t>programmacode</a:t>
            </a:r>
            <a:r>
              <a:rPr lang="en-US" dirty="0"/>
              <a:t> </a:t>
            </a:r>
            <a:r>
              <a:rPr lang="en-US" dirty="0" err="1"/>
              <a:t>wordt</a:t>
            </a:r>
            <a:r>
              <a:rPr lang="en-US" dirty="0"/>
              <a:t> </a:t>
            </a:r>
            <a:r>
              <a:rPr lang="en-US" dirty="0" err="1"/>
              <a:t>amper</a:t>
            </a:r>
            <a:r>
              <a:rPr lang="en-US" dirty="0"/>
              <a:t> </a:t>
            </a:r>
            <a:r>
              <a:rPr lang="en-US" dirty="0" err="1"/>
              <a:t>gebruikt</a:t>
            </a:r>
            <a:endParaRPr lang="en-US" dirty="0"/>
          </a:p>
        </p:txBody>
      </p:sp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4A7827C-2F69-4679-B535-1DAA5C206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785" y="2341739"/>
            <a:ext cx="5000625" cy="3248025"/>
          </a:xfrm>
          <a:prstGeom prst="rect">
            <a:avLst/>
          </a:prstGeom>
          <a:ln>
            <a:solidFill>
              <a:srgbClr val="E00049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90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ofdstuk1" id="{737DEE3E-602E-476C-993A-5D458A42C05E}" vid="{887AA518-FCB2-4130-A010-15B7009F55A4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5767CAB4AE024DA6AF3B28388F134E" ma:contentTypeVersion="0" ma:contentTypeDescription="Een nieuw document maken." ma:contentTypeScope="" ma:versionID="d3df60f166dab5a21597c9ef093954e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4663c74e03958450e8fecca49b21ad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3814D9-8FB9-443F-87B9-338C8C0C01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CA0CC1-E170-4CD8-AAB5-9E4B57D9F8A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DA45C93-41E4-441B-BFA7-95B9F3E5D9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Hoofdstuk1</Template>
  <TotalTime>7287</TotalTime>
  <Words>933</Words>
  <Application>Microsoft Office PowerPoint</Application>
  <PresentationFormat>Breedbeeld</PresentationFormat>
  <Paragraphs>186</Paragraphs>
  <Slides>33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33</vt:i4>
      </vt:variant>
    </vt:vector>
  </HeadingPairs>
  <TitlesOfParts>
    <vt:vector size="38" baseType="lpstr">
      <vt:lpstr>Arial</vt:lpstr>
      <vt:lpstr>Calibri</vt:lpstr>
      <vt:lpstr>Tahoma</vt:lpstr>
      <vt:lpstr>Wingdings</vt:lpstr>
      <vt:lpstr>Kantoorthema</vt:lpstr>
      <vt:lpstr>PowerPoint-presentatie</vt:lpstr>
      <vt:lpstr>H6: Geheugenbeheer</vt:lpstr>
      <vt:lpstr>PowerPoint-presentatie</vt:lpstr>
      <vt:lpstr>Segmenten</vt:lpstr>
      <vt:lpstr>Segmentdescriptor</vt:lpstr>
      <vt:lpstr>Segmentselector</vt:lpstr>
      <vt:lpstr>PowerPoint-presentatie</vt:lpstr>
      <vt:lpstr>PowerPoint-presentatie</vt:lpstr>
      <vt:lpstr>Nadelen segmentatie</vt:lpstr>
      <vt:lpstr>PowerPoint-presentatie</vt:lpstr>
      <vt:lpstr>Paginatie</vt:lpstr>
      <vt:lpstr>Page table</vt:lpstr>
      <vt:lpstr>Adresberekening</vt:lpstr>
      <vt:lpstr>Grootte page table</vt:lpstr>
      <vt:lpstr>Two-level page table</vt:lpstr>
      <vt:lpstr>Adresberekening</vt:lpstr>
      <vt:lpstr>Grootte page table/directory</vt:lpstr>
      <vt:lpstr>64-bit?</vt:lpstr>
      <vt:lpstr>Four-level page table</vt:lpstr>
      <vt:lpstr>Adresberekening</vt:lpstr>
      <vt:lpstr>PowerPoint-presentatie</vt:lpstr>
      <vt:lpstr>Segmentatie en paginatie</vt:lpstr>
      <vt:lpstr>PowerPoint-presentatie</vt:lpstr>
      <vt:lpstr>Processor modes</vt:lpstr>
      <vt:lpstr>PowerPoint-presentatie</vt:lpstr>
      <vt:lpstr>Virtueel geheugen</vt:lpstr>
      <vt:lpstr>Demand Paging</vt:lpstr>
      <vt:lpstr>Demand Paging</vt:lpstr>
      <vt:lpstr>PowerPoint-presentatie</vt:lpstr>
      <vt:lpstr>Swapping</vt:lpstr>
      <vt:lpstr>Sharing</vt:lpstr>
      <vt:lpstr>Thrashing</vt:lpstr>
      <vt:lpstr>Thrashing</vt:lpstr>
    </vt:vector>
  </TitlesOfParts>
  <Company>UC Leuven-Limburg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Arne Walschap</dc:creator>
  <cp:keywords>AC 2016-2017</cp:keywords>
  <cp:lastModifiedBy>Tiebe Van Nieuwenhove</cp:lastModifiedBy>
  <cp:revision>60</cp:revision>
  <cp:lastPrinted>2015-09-25T11:14:55Z</cp:lastPrinted>
  <dcterms:created xsi:type="dcterms:W3CDTF">2018-02-27T15:51:09Z</dcterms:created>
  <dcterms:modified xsi:type="dcterms:W3CDTF">2019-11-27T07:50:02Z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0x0101007C5767CAB4AE024DA6AF3B28388F134E</vt:lpwstr>
  </property>
</Properties>
</file>

<file path=docProps/thumbnail.jpeg>
</file>